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4" r:id="rId7"/>
    <p:sldId id="270" r:id="rId8"/>
    <p:sldId id="272" r:id="rId9"/>
    <p:sldId id="266" r:id="rId10"/>
    <p:sldId id="267" r:id="rId11"/>
    <p:sldId id="268" r:id="rId12"/>
    <p:sldId id="271" r:id="rId13"/>
    <p:sldId id="269" r:id="rId14"/>
  </p:sldIdLst>
  <p:sldSz cx="12192000" cy="6858000"/>
  <p:notesSz cx="6950075" cy="9236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3408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3408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AFF007C9-6046-4A24-9560-42600BC276AA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3263" y="1154113"/>
            <a:ext cx="5543550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444861"/>
            <a:ext cx="5560060" cy="3636705"/>
          </a:xfrm>
          <a:prstGeom prst="rect">
            <a:avLst/>
          </a:prstGeom>
        </p:spPr>
        <p:txBody>
          <a:bodyPr vert="horz" lIns="92492" tIns="46246" rIns="92492" bIns="4624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11699" cy="463407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9"/>
            <a:ext cx="3011699" cy="463407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7CF0D299-C492-4E11-8975-5CDDE27C6BD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071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D299-C492-4E11-8975-5CDDE27C6BD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5791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0D299-C492-4E11-8975-5CDDE27C6BD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9251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7956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9911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32199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2940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7308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37949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13980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0598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289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592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474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2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1787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592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7968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5907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E7C2E-F7CD-4A83-B58E-4F91410B1D15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4294ACE-FDDC-4424-8553-BCE065B93F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76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8DCE222F-13EC-44D6-BAC9-995CD0974D1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52337" y="673768"/>
            <a:ext cx="9144000" cy="38789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b="1" i="1" dirty="0">
                <a:latin typeface="Times New Roman" pitchFamily="18" charset="0"/>
                <a:cs typeface="Times New Roman" pitchFamily="18" charset="0"/>
              </a:rPr>
              <a:t>Министерство науки и высшего образования Российской Федерации</a:t>
            </a:r>
            <a:br>
              <a:rPr lang="ru-RU" sz="2000" b="1" i="1" dirty="0">
                <a:latin typeface="Times New Roman" pitchFamily="18" charset="0"/>
                <a:cs typeface="Times New Roman" pitchFamily="18" charset="0"/>
              </a:rPr>
            </a:br>
            <a:r>
              <a:rPr lang="ru-RU" sz="2000" b="1" i="1" dirty="0">
                <a:latin typeface="Times New Roman" pitchFamily="18" charset="0"/>
                <a:cs typeface="Times New Roman" pitchFamily="18" charset="0"/>
              </a:rPr>
              <a:t>Федеральное государственное бюджетное образовательное </a:t>
            </a:r>
            <a:br>
              <a:rPr lang="ru-RU" sz="2000" b="1" i="1" dirty="0">
                <a:latin typeface="Times New Roman" pitchFamily="18" charset="0"/>
                <a:cs typeface="Times New Roman" pitchFamily="18" charset="0"/>
              </a:rPr>
            </a:br>
            <a:r>
              <a:rPr lang="ru-RU" sz="2000" b="1" i="1" dirty="0">
                <a:latin typeface="Times New Roman" pitchFamily="18" charset="0"/>
                <a:cs typeface="Times New Roman" pitchFamily="18" charset="0"/>
              </a:rPr>
              <a:t>учреждение высшего образования</a:t>
            </a:r>
            <a:br>
              <a:rPr lang="ru-RU" sz="2000" b="1" i="1" dirty="0">
                <a:latin typeface="Times New Roman" pitchFamily="18" charset="0"/>
                <a:cs typeface="Times New Roman" pitchFamily="18" charset="0"/>
              </a:rPr>
            </a:br>
            <a:r>
              <a:rPr lang="ru-RU" sz="2000" b="1" i="1" dirty="0">
                <a:latin typeface="Times New Roman" pitchFamily="18" charset="0"/>
                <a:cs typeface="Times New Roman" pitchFamily="18" charset="0"/>
              </a:rPr>
              <a:t>«Московский государственный технический университет</a:t>
            </a:r>
            <a:br>
              <a:rPr lang="ru-RU" sz="2000" b="1" i="1" dirty="0">
                <a:latin typeface="Times New Roman" pitchFamily="18" charset="0"/>
                <a:cs typeface="Times New Roman" pitchFamily="18" charset="0"/>
              </a:rPr>
            </a:br>
            <a:r>
              <a:rPr lang="ru-RU" sz="2000" b="1" i="1" dirty="0">
                <a:latin typeface="Times New Roman" pitchFamily="18" charset="0"/>
                <a:cs typeface="Times New Roman" pitchFamily="18" charset="0"/>
              </a:rPr>
              <a:t>имени Н.Э. Баумана</a:t>
            </a:r>
            <a:br>
              <a:rPr lang="ru-RU" sz="2000" b="1" i="1" dirty="0">
                <a:latin typeface="Times New Roman" pitchFamily="18" charset="0"/>
                <a:cs typeface="Times New Roman" pitchFamily="18" charset="0"/>
              </a:rPr>
            </a:br>
            <a:r>
              <a:rPr lang="ru-RU" sz="2000" b="1" i="1" dirty="0">
                <a:latin typeface="Times New Roman" pitchFamily="18" charset="0"/>
                <a:cs typeface="Times New Roman" pitchFamily="18" charset="0"/>
              </a:rPr>
              <a:t>(национальный исследовательский университет)»</a:t>
            </a:r>
            <a:br>
              <a:rPr lang="ru-RU" sz="2000" b="1" i="1" dirty="0">
                <a:latin typeface="Times New Roman" pitchFamily="18" charset="0"/>
                <a:cs typeface="Times New Roman" pitchFamily="18" charset="0"/>
              </a:rPr>
            </a:br>
            <a:r>
              <a:rPr lang="ru-RU" sz="2000" b="1" i="1" dirty="0">
                <a:latin typeface="Times New Roman" pitchFamily="18" charset="0"/>
                <a:cs typeface="Times New Roman" pitchFamily="18" charset="0"/>
              </a:rPr>
              <a:t>(МГТУ им. Н.Э. Баумана)</a:t>
            </a:r>
            <a:br>
              <a:rPr lang="ru-RU" sz="2000" b="1" i="1" dirty="0">
                <a:latin typeface="Times New Roman" pitchFamily="18" charset="0"/>
                <a:cs typeface="Times New Roman" pitchFamily="18" charset="0"/>
              </a:rPr>
            </a:br>
            <a:br>
              <a:rPr lang="ru-RU" sz="2000" dirty="0">
                <a:latin typeface="Times New Roman" pitchFamily="18" charset="0"/>
                <a:cs typeface="Times New Roman" pitchFamily="18" charset="0"/>
              </a:rPr>
            </a:br>
            <a:br>
              <a:rPr lang="ru-RU" sz="2000" dirty="0">
                <a:latin typeface="Times New Roman" pitchFamily="18" charset="0"/>
                <a:cs typeface="Times New Roman" pitchFamily="18" charset="0"/>
              </a:rPr>
            </a:br>
            <a:r>
              <a:rPr lang="ru-RU" sz="2000" b="1" dirty="0">
                <a:latin typeface="Times New Roman" pitchFamily="18" charset="0"/>
                <a:cs typeface="Times New Roman" pitchFamily="18" charset="0"/>
              </a:rPr>
              <a:t>ВЫПУСКНАЯ КВАЛИФИКАИОННАЯ РАБОТА НА ТЕМУ:</a:t>
            </a:r>
            <a:br>
              <a:rPr lang="ru-RU" sz="2000" b="1" dirty="0">
                <a:latin typeface="Times New Roman" pitchFamily="18" charset="0"/>
                <a:cs typeface="Times New Roman" pitchFamily="18" charset="0"/>
              </a:rPr>
            </a:br>
            <a:br>
              <a:rPr lang="ru-RU" sz="2000" b="1" dirty="0">
                <a:latin typeface="Times New Roman" pitchFamily="18" charset="0"/>
                <a:cs typeface="Times New Roman" pitchFamily="18" charset="0"/>
              </a:rPr>
            </a:b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ПРОЕКТИРОВАНИЕ И РАЗРАБОТКА ПРИЛОЖЕНИЯ ДЛЯ ВИЗУАЛИЗАЦИИ ДАННЫХ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A322B-4278-4C2D-8F5D-8436BE9557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9429" y="5131837"/>
            <a:ext cx="10040066" cy="1525636"/>
          </a:xfrm>
        </p:spPr>
        <p:txBody>
          <a:bodyPr>
            <a:normAutofit fontScale="92500" lnSpcReduction="10000"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Выполнил: студент кафедры ИУК-5 «Системы обработки информации», Рахманкулов А.Р.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Руководитель: к.ф-м.н., доцент Вершинин Е.В.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Калуга, 2021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5972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10000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2D8B37-DEA0-41E8-9E44-780E406D8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89" y="1228594"/>
            <a:ext cx="11195222" cy="527106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B88CD3D-AAAC-4791-8616-382620189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048" y="248315"/>
            <a:ext cx="10638338" cy="627175"/>
          </a:xfrm>
        </p:spPr>
        <p:txBody>
          <a:bodyPr>
            <a:normAutofit fontScale="90000"/>
          </a:bodyPr>
          <a:lstStyle/>
          <a:p>
            <a:r>
              <a:rPr lang="ru-RU" dirty="0"/>
              <a:t>Отображение актуальных данных на карте</a:t>
            </a:r>
          </a:p>
        </p:txBody>
      </p:sp>
    </p:spTree>
    <p:extLst>
      <p:ext uri="{BB962C8B-B14F-4D97-AF65-F5344CB8AC3E}">
        <p14:creationId xmlns:p14="http://schemas.microsoft.com/office/powerpoint/2010/main" val="3708423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Видео на презентацию">
            <a:hlinkClick r:id="" action="ppaction://media"/>
            <a:extLst>
              <a:ext uri="{FF2B5EF4-FFF2-40B4-BE49-F238E27FC236}">
                <a16:creationId xmlns:a16="http://schemas.microsoft.com/office/drawing/2014/main" id="{8274B10E-375D-4B07-A7AC-4FE7464926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180"/>
          </a:xfrm>
        </p:spPr>
      </p:pic>
    </p:spTree>
    <p:extLst>
      <p:ext uri="{BB962C8B-B14F-4D97-AF65-F5344CB8AC3E}">
        <p14:creationId xmlns:p14="http://schemas.microsoft.com/office/powerpoint/2010/main" val="408900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E6802-5E83-447B-9CC1-9CFA850FD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7368" y="297538"/>
            <a:ext cx="8911687" cy="1280890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23874-9FE9-4F33-AA27-C91641E97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5959" y="1130045"/>
            <a:ext cx="8118473" cy="5430417"/>
          </a:xfrm>
        </p:spPr>
        <p:txBody>
          <a:bodyPr>
            <a:normAutofit fontScale="85000" lnSpcReduction="10000"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результате выполнения курсовой работы было спроектировано и разработано приложение для визуализации данных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 этапе проведения исследовательских работ был проведен анализ существующих систем; сформирован перечень задач, подлежащих решению в процессе разработки системы; обоснован выбор инструментов и платформы для разработки системы.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результате выполнения проектно-конструкторских работ были решены основные архитектурные задачи, на основании которых было разработано веб-приложение, решающие поставленные задачи.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 итогам проведения проектно-технологических работ были реализованы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frontend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backend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приложения с учетом всех предъявляемых требований, функционал которых соответствует техническому заданию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Цель работы, состоящая в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и реализация веб-приложения визуализации на онлайн-карте данных о передвижении войск Красной Армии во время Великой Отечественной войны 1941-1945 гг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была достигнута и поставленные при проектировании задачи решены.</a:t>
            </a: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17618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391C9-0764-4626-BF4A-7C14E2D3C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7935" y="2902089"/>
            <a:ext cx="8911687" cy="1280890"/>
          </a:xfrm>
        </p:spPr>
        <p:txBody>
          <a:bodyPr/>
          <a:lstStyle/>
          <a:p>
            <a:r>
              <a:rPr lang="ru-RU" dirty="0"/>
              <a:t>Спасибо за внимание !</a:t>
            </a:r>
          </a:p>
        </p:txBody>
      </p:sp>
    </p:spTree>
    <p:extLst>
      <p:ext uri="{BB962C8B-B14F-4D97-AF65-F5344CB8AC3E}">
        <p14:creationId xmlns:p14="http://schemas.microsoft.com/office/powerpoint/2010/main" val="2003136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CE2C-289B-420B-927F-566F40675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 и задачи работы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9CF48-D2BC-4DCE-B7D7-C1301254D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9399" y="1744579"/>
            <a:ext cx="10035925" cy="4328890"/>
          </a:xfrm>
        </p:spPr>
        <p:txBody>
          <a:bodyPr>
            <a:normAutofit fontScale="70000" lnSpcReduction="20000"/>
          </a:bodyPr>
          <a:lstStyle/>
          <a:p>
            <a:pPr marL="0">
              <a:lnSpc>
                <a:spcPct val="170000"/>
              </a:lnSpc>
              <a:spcBef>
                <a:spcPts val="0"/>
              </a:spcBef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Целью данной курсовой работы является разработка и реализация веб-приложения визуализации на онлайн-карте данных о передвижении войск Красной Армии во время Великой Отечественной войны 1941-1945 гг.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Изучить предметную облать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Изучить аналоги существующих систем отображения данных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 данной предметной области, определить их недостатки и преимущества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Определить программное обеспечение и технологии для разработки системы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Спроектировать и реализовать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backend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приложения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Спроектировать и реализовать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frontend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приложения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6088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500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50">
            <a:extLst>
              <a:ext uri="{FF2B5EF4-FFF2-40B4-BE49-F238E27FC236}">
                <a16:creationId xmlns:a16="http://schemas.microsoft.com/office/drawing/2014/main" id="{E3F345DD-53B5-4936-804F-1C26CD65690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071"/>
          <a:stretch/>
        </p:blipFill>
        <p:spPr bwMode="auto">
          <a:xfrm>
            <a:off x="6390463" y="56324"/>
            <a:ext cx="5762625" cy="3585233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softEdge rad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AEE679-69AD-4884-8D15-EB08509FA32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123" y="3505200"/>
            <a:ext cx="5849303" cy="3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65C4DAD-AC5E-42B3-966C-0A82A65BB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505" y="184312"/>
            <a:ext cx="5560906" cy="1428428"/>
          </a:xfrm>
        </p:spPr>
        <p:txBody>
          <a:bodyPr>
            <a:normAutofit/>
          </a:bodyPr>
          <a:lstStyle/>
          <a:p>
            <a:r>
              <a:rPr lang="ru-RU" dirty="0"/>
              <a:t>Видеоролик по запросу на хостинге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151C44-7EDE-4645-9E73-6F5EC665C2E2}"/>
              </a:ext>
            </a:extLst>
          </p:cNvPr>
          <p:cNvSpPr txBox="1">
            <a:spLocks/>
          </p:cNvSpPr>
          <p:nvPr/>
        </p:nvSpPr>
        <p:spPr>
          <a:xfrm>
            <a:off x="354505" y="2141112"/>
            <a:ext cx="5560906" cy="471688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b="1" dirty="0"/>
              <a:t>Преимущества</a:t>
            </a:r>
            <a:r>
              <a:rPr lang="en-US" sz="2400" b="1" dirty="0"/>
              <a:t>: </a:t>
            </a:r>
            <a:endParaRPr lang="ru-RU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Время получения информации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Понятная визуализация событий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Доступность информации</a:t>
            </a:r>
          </a:p>
          <a:p>
            <a:endParaRPr lang="ru-RU" sz="2400" dirty="0"/>
          </a:p>
          <a:p>
            <a:r>
              <a:rPr lang="ru-RU" sz="2400" b="1" dirty="0"/>
              <a:t>Недостатки: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Поверхностное изложение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Отсутствие интерактивности</a:t>
            </a:r>
          </a:p>
          <a:p>
            <a:endParaRPr lang="ru-RU" sz="24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53234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09A9A3-1086-4687-9CF8-E65543FA682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435" y="2473443"/>
            <a:ext cx="6844565" cy="438455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7335803-22B9-4D12-9684-943E96D22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768" y="304519"/>
            <a:ext cx="3255505" cy="1428428"/>
          </a:xfrm>
        </p:spPr>
        <p:txBody>
          <a:bodyPr>
            <a:normAutofit/>
          </a:bodyPr>
          <a:lstStyle/>
          <a:p>
            <a:r>
              <a:rPr lang="ru-RU" dirty="0"/>
              <a:t>Веб сайт – </a:t>
            </a:r>
            <a:r>
              <a:rPr lang="en-US" dirty="0"/>
              <a:t>pobediteli.ru</a:t>
            </a:r>
            <a:endParaRPr lang="ru-RU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49803C-AC21-4A3A-AE2E-90A6D2DB302B}"/>
              </a:ext>
            </a:extLst>
          </p:cNvPr>
          <p:cNvSpPr txBox="1">
            <a:spLocks/>
          </p:cNvSpPr>
          <p:nvPr/>
        </p:nvSpPr>
        <p:spPr>
          <a:xfrm>
            <a:off x="144379" y="2149469"/>
            <a:ext cx="5037221" cy="43845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b="1" dirty="0"/>
              <a:t>Преимущества: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Исчерпывающая информация об исторических событиях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Удобство использования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Присутствует навигация по дате</a:t>
            </a:r>
          </a:p>
          <a:p>
            <a:endParaRPr lang="ru-RU" sz="2400" dirty="0"/>
          </a:p>
          <a:p>
            <a:r>
              <a:rPr lang="ru-RU" sz="2400" b="1" dirty="0"/>
              <a:t>Недостатки: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Тенденциозность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Заброшенный проект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370619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10000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DE05-1291-4CA2-B7A5-DE83193D6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6557" y="253688"/>
            <a:ext cx="9041958" cy="1049818"/>
          </a:xfrm>
        </p:spPr>
        <p:txBody>
          <a:bodyPr/>
          <a:lstStyle/>
          <a:p>
            <a:r>
              <a:rPr lang="ru-RU" dirty="0"/>
              <a:t>Выбранные средства разработки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56B1C-11DE-42B3-B904-4D40DB420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5940" y="1034548"/>
            <a:ext cx="4679005" cy="741510"/>
          </a:xfrm>
        </p:spPr>
        <p:txBody>
          <a:bodyPr/>
          <a:lstStyle/>
          <a:p>
            <a:r>
              <a:rPr lang="en-US" b="1" dirty="0"/>
              <a:t>Backend : </a:t>
            </a:r>
            <a:r>
              <a:rPr lang="en-US" dirty="0"/>
              <a:t>C#, </a:t>
            </a:r>
            <a:r>
              <a:rPr lang="en-US" dirty="0" err="1"/>
              <a:t>EntityFrameworkCore</a:t>
            </a:r>
            <a:r>
              <a:rPr lang="en-US" dirty="0"/>
              <a:t>, MSSQL Server, ASP NET Core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23BFDA1-2148-4CE1-9AC1-231DCA76797C}"/>
              </a:ext>
            </a:extLst>
          </p:cNvPr>
          <p:cNvSpPr txBox="1">
            <a:spLocks/>
          </p:cNvSpPr>
          <p:nvPr/>
        </p:nvSpPr>
        <p:spPr>
          <a:xfrm>
            <a:off x="1035736" y="1034507"/>
            <a:ext cx="4374114" cy="741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Frontend : HTML, CSS, </a:t>
            </a:r>
            <a:r>
              <a:rPr lang="en-US" dirty="0" err="1"/>
              <a:t>Javascript</a:t>
            </a:r>
            <a:r>
              <a:rPr lang="en-US" dirty="0"/>
              <a:t>, React, Material-UI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12AD5A-57A2-4225-A7FF-4BFEA993F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4940" y="1854796"/>
            <a:ext cx="2924175" cy="272415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A61765-5E1C-4CC1-A65E-334FEE515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4940" y="4578945"/>
            <a:ext cx="2933700" cy="220027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42CE9C-C855-42D2-9196-60AA14EDD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976" y="1835340"/>
            <a:ext cx="2943225" cy="2724149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DB20BD8-C6D8-46D0-BA89-CFBD976EAE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976" y="4589629"/>
            <a:ext cx="2933700" cy="220027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67712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10000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12">
            <a:extLst>
              <a:ext uri="{FF2B5EF4-FFF2-40B4-BE49-F238E27FC236}">
                <a16:creationId xmlns:a16="http://schemas.microsoft.com/office/drawing/2014/main" id="{9B7B51B6-D4AF-41A9-BF80-2FE564B66318}"/>
              </a:ext>
            </a:extLst>
          </p:cNvPr>
          <p:cNvPicPr/>
          <p:nvPr/>
        </p:nvPicPr>
        <p:blipFill rotWithShape="1">
          <a:blip r:embed="rId2"/>
          <a:srcRect t="4083" b="3549"/>
          <a:stretch/>
        </p:blipFill>
        <p:spPr bwMode="auto">
          <a:xfrm>
            <a:off x="3513717" y="244263"/>
            <a:ext cx="3885459" cy="3795892"/>
          </a:xfrm>
          <a:prstGeom prst="rect">
            <a:avLst/>
          </a:prstGeom>
          <a:ln w="571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6C629B-AE06-47AC-95F2-5D623C48B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464" y="4366338"/>
            <a:ext cx="11867745" cy="2247399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776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0253C6-D8A6-4691-BDD4-34E76EC0B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4" y="482407"/>
            <a:ext cx="5290457" cy="5902514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94498E-2C74-4406-9AA6-2E18E8A66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692" y="480075"/>
            <a:ext cx="5290457" cy="5897849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09588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10000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B00D1E-3380-4A76-A33F-5F4058A3A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46" y="551936"/>
            <a:ext cx="11504507" cy="2390747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F3E61F-88DD-4E57-B07C-5CB01C743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158548"/>
            <a:ext cx="8180173" cy="3432751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91961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10000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18F6796-C717-4BE2-B539-DCE1F9811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598" y="2345100"/>
            <a:ext cx="6388443" cy="4398443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4DD218-B64A-4F46-84B6-5FF6B6DC8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599" y="282811"/>
            <a:ext cx="6388443" cy="1756057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8862426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298</TotalTime>
  <Words>371</Words>
  <Application>Microsoft Office PowerPoint</Application>
  <PresentationFormat>Widescreen</PresentationFormat>
  <Paragraphs>45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Wisp</vt:lpstr>
      <vt:lpstr>Министерство науки и высшего образования Российской Федерации Федеральное государственное бюджетное образовательное  учреждение высшего образования «Московский государственный технический университет имени Н.Э. Баумана (национальный исследовательский университет)» (МГТУ им. Н.Э. Баумана)   ВЫПУСКНАЯ КВАЛИФИКАИОННАЯ РАБОТА НА ТЕМУ:  ПРОЕКТИРОВАНИЕ И РАЗРАБОТКА ПРИЛОЖЕНИЯ ДЛЯ ВИЗУАЛИЗАЦИИ ДАННЫХ</vt:lpstr>
      <vt:lpstr>Цели и задачи работы</vt:lpstr>
      <vt:lpstr>Видеоролик по запросу на хостинге</vt:lpstr>
      <vt:lpstr>Веб сайт – pobediteli.ru</vt:lpstr>
      <vt:lpstr>Выбранные средства разработки</vt:lpstr>
      <vt:lpstr>PowerPoint Presentation</vt:lpstr>
      <vt:lpstr>PowerPoint Presentation</vt:lpstr>
      <vt:lpstr>PowerPoint Presentation</vt:lpstr>
      <vt:lpstr>PowerPoint Presentation</vt:lpstr>
      <vt:lpstr>Отображение актуальных данных на карте</vt:lpstr>
      <vt:lpstr>PowerPoint Presentation</vt:lpstr>
      <vt:lpstr>Заключение</vt:lpstr>
      <vt:lpstr>Спасибо за внимание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Министерство науки и высшего образования Российской Федерации Федеральное государственное бюджетное образовательное  учреждение высшего образования «Московский государственный технический университет имени Н.Э. Баумана (национальный исследовательский университет)» (МГТУ им. Н.Э. Баумана)   ВЫПУСКНАЯ КВАЛИФИКАИОННАЯ РАБОТА НА ТЕМУ:  ПРОЕКТИРОВАНИЕ И РАЗРАБОТКА ПРИЛОЖЕНИЯ ДЛЯ ВИЗУАЛИЗАЦИИ ДАННЫХ</dc:title>
  <dc:creator>Александр Рахманкулов</dc:creator>
  <cp:lastModifiedBy>Александр Рахманкулов</cp:lastModifiedBy>
  <cp:revision>44</cp:revision>
  <cp:lastPrinted>2021-05-19T10:15:49Z</cp:lastPrinted>
  <dcterms:created xsi:type="dcterms:W3CDTF">2021-05-19T05:04:04Z</dcterms:created>
  <dcterms:modified xsi:type="dcterms:W3CDTF">2021-05-19T10:16:55Z</dcterms:modified>
</cp:coreProperties>
</file>

<file path=docProps/thumbnail.jpeg>
</file>